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am.ru/maps/news/18648.html" TargetMode="External"/><Relationship Id="rId3" Type="http://schemas.openxmlformats.org/officeDocument/2006/relationships/hyperlink" Target="http://government.consultant.ru/page.aspx?1634848" TargetMode="External"/><Relationship Id="rId7" Type="http://schemas.openxmlformats.org/officeDocument/2006/relationships/hyperlink" Target="http://nsportal.ru/detskiy-sad/raznoe/2013/08/30/effektivnyy-trudovoy-dogovor" TargetMode="External"/><Relationship Id="rId2" Type="http://schemas.openxmlformats.org/officeDocument/2006/relationships/hyperlink" Target="http://www.rg.ru/2012/05/09/soc-polit-d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inspector.ru/2014/01/29/jeffektivnyj-kontrakt-s-pedagogom/" TargetMode="External"/><Relationship Id="rId5" Type="http://schemas.openxmlformats.org/officeDocument/2006/relationships/hyperlink" Target="http://www.klerk.ru/doc/329301/" TargetMode="External"/><Relationship Id="rId4" Type="http://schemas.openxmlformats.org/officeDocument/2006/relationships/hyperlink" Target="http://www.lawinrussia.ru/node/20070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Детский сад присмотра и оздоровления № 207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Введение     эффективного контракта</a:t>
            </a:r>
          </a:p>
          <a:p>
            <a:pPr algn="r">
              <a:buNone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Соколова Л.Н., воспитатель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высшей квалификационной категории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Ярославль, 2014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Разработка показателей эффективности труда педагогических работников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Работа по введению эффективного контракта должна проводиться в обстановке гласности и обсуждения в трудовом коллективе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Информационные ресурсы: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http://www.rg.ru/2012/05/09/soc-polit-dok.html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Указ Президента РФ от 7 мая 2012 г. № 597 «О мероприятиях по реализации государственной социальной политики»;</a:t>
            </a:r>
          </a:p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http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://government.consultant.ru/page.aspx?1634848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 marL="82296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Программа поэтапного совершенствования системы оплаты труда  в государственных (муниципальных) учреждениях на 2012 — 2018 годы,  утв.  распоряжением Правительства РФ от 26.11. 2012 г. № 2190-р (далее — Программа);</a:t>
            </a:r>
          </a:p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://www.lawinrussia.ru/node/200708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Приложение N 3 к Программе поэтапного совершенствования системы оплаты труда в государственных (муниципальных) учреждениях на 2012 - 2018 годы Примерная форма трудового договора с работником государственного (муниципального) учреждения</a:t>
            </a:r>
          </a:p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5"/>
              </a:rPr>
              <a:t>http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5"/>
              </a:rPr>
              <a:t>://www.klerk.ru/doc/329301/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Приказ 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 Министерство труда и социальной защиты Российской Федерации 26.04.2013 № 167н</a:t>
            </a:r>
          </a:p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6"/>
              </a:rPr>
              <a:t>http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6"/>
              </a:rPr>
              <a:t>://eduinspector.ru/2014/01/29/jeffektivnyj-kontrakt-s-pedagogom/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Блог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инспектора народного образования. 08.09.2014.</a:t>
            </a:r>
          </a:p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7"/>
              </a:rPr>
              <a:t>http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7"/>
              </a:rPr>
              <a:t>://nsportal.ru/detskiy-sad/raznoe/2013/08/30/effektivnyy-trudovoy-dogovor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Трудовой договор с работником муниципального бюджетного  образовательного учреждения «Детский сад № 227» г.Перми. 08.09.2014.</a:t>
            </a:r>
          </a:p>
          <a:p>
            <a:r>
              <a:rPr lang="ru-RU" u="sng" smtClean="0">
                <a:solidFill>
                  <a:schemeClr val="accent5">
                    <a:lumMod val="50000"/>
                  </a:schemeClr>
                </a:solidFill>
                <a:hlinkClick r:id="rId8"/>
              </a:rPr>
              <a:t>http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8"/>
              </a:rPr>
              <a:t>://www.maam.ru/maps/news/18648.html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МАДОУ детский сад № 3 Трудовой договор Д. Новое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Овсино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 08.09.2014.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Нормативно-правовая база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14422"/>
            <a:ext cx="7647836" cy="535785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1.  Указ Президента РФ от 7 мая 2012 г. № 597 «О мероприятиях по реализации государственной социальной политики»;</a:t>
            </a:r>
          </a:p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2. Государственная программа Российской Федерации «Развитие образования» на 2013-2020 годы, </a:t>
            </a:r>
            <a:r>
              <a:rPr lang="ru-RU" sz="7200" dirty="0" err="1" smtClean="0">
                <a:solidFill>
                  <a:schemeClr val="accent5">
                    <a:lumMod val="50000"/>
                  </a:schemeClr>
                </a:solidFill>
              </a:rPr>
              <a:t>утвержденая</a:t>
            </a: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распоряжением Правительства РФ  от 15.05.2013 г. № 792-р;</a:t>
            </a:r>
          </a:p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3. Программа поэтапного совершенствования системы оплаты труда  в государственных (муниципальных) учреждениях на 2012 — 2018 годы,  утв.  распоряжением Правительства РФ от 26.11. 2012 г. № 2190-р (далее — Программа);</a:t>
            </a:r>
          </a:p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4.  Приказ Минтруда России №167н от 26 апреля 2013 г. «Об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контракта» (далее — Рекомендации);</a:t>
            </a:r>
          </a:p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5.  Письмо </a:t>
            </a:r>
            <a:r>
              <a:rPr lang="ru-RU" sz="7200" dirty="0" err="1" smtClean="0">
                <a:solidFill>
                  <a:schemeClr val="accent5">
                    <a:lumMod val="50000"/>
                  </a:schemeClr>
                </a:solidFill>
              </a:rPr>
              <a:t>Минобрнауки</a:t>
            </a: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 России от 12 сентября 2013 года № НТ-883/17 «О реализации части 11 статьи 108 Федерального закона от 29 декабря 2012 г. № 273-ФЗ «Об образовании в Российской Федерации»» (далее — Письмо).</a:t>
            </a:r>
          </a:p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6. План мероприятий («дорожная карта») по повышению эффективности и качества образовательных услуг в Ярославской области, утв. постановлением Правительства области от 23.04.2013 № 435-п (в редакции постановления </a:t>
            </a: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</a:rPr>
              <a:t>Правительства области от 19 мая 2014 № 459-п)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74822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Контракт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(лат.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Contractus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) — </a:t>
            </a:r>
            <a:r>
              <a:rPr lang="ru-RU" sz="2800" dirty="0" smtClean="0">
                <a:solidFill>
                  <a:srgbClr val="0070C0"/>
                </a:solidFill>
              </a:rPr>
              <a:t>договор,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соглашение (часто письменное) со взаимными обязательствами для договаривающихся сторон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Эффективный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effectivus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) —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дающий определенный эффект, </a:t>
            </a:r>
            <a:r>
              <a:rPr lang="ru-RU" sz="2800" dirty="0" smtClean="0">
                <a:solidFill>
                  <a:srgbClr val="0070C0"/>
                </a:solidFill>
              </a:rPr>
              <a:t>действенный</a:t>
            </a:r>
          </a:p>
          <a:p>
            <a:pPr algn="r">
              <a:buNone/>
            </a:pPr>
            <a:endParaRPr lang="ru-RU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Словарь иностранных слов.</a:t>
            </a:r>
          </a:p>
          <a:p>
            <a:pPr algn="r"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- 15-е изд.,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испр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. - М.: Рус. яз., 1988.</a:t>
            </a:r>
          </a:p>
          <a:p>
            <a:pPr marL="82296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Цель введения эффективного контракта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Увязка повышения оплаты труда с достижением конкретных показателей качества оказываемых государственных (муниципальных) услуг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300" dirty="0" smtClean="0">
                <a:solidFill>
                  <a:schemeClr val="accent5">
                    <a:lumMod val="50000"/>
                  </a:schemeClr>
                </a:solidFill>
              </a:rPr>
              <a:t>«Под эффективным контрактом понимается трудовой договор с работником, в котором конкретизированы его трудовые обязанности, условия оплаты труда, показатели и критерии оценки эффективности для назначения стимулирующих выплат в зависимости от результатов труда и качества оказываемых государственных (муниципальных) услуг, а также меры социальной поддержки»</a:t>
            </a:r>
          </a:p>
          <a:p>
            <a:pPr algn="r">
              <a:lnSpc>
                <a:spcPct val="110000"/>
              </a:lnSpc>
              <a:buNone/>
            </a:pPr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</a:rPr>
              <a:t>Программа поэтапного совершенствования </a:t>
            </a:r>
          </a:p>
          <a:p>
            <a:pPr algn="r">
              <a:lnSpc>
                <a:spcPct val="110000"/>
              </a:lnSpc>
              <a:buNone/>
            </a:pPr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</a:rPr>
              <a:t>системы оплаты труда  в государственных (муниципальных) учреждениях на 2012 — 2018 годы,  утв.  распоряжением Правительства РФ от 26.11. 2012 г. № 2190-р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В чем отличия существующего трудового договора и эффективного контракта?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ТРУДОВОЙ ДОГОВОР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ЭФФЕКТИВНЫЙ КОНТРАКТ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Предмет трудового договора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Общие положения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Обязанности сторон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Права и обязанности работника</a:t>
                      </a:r>
                    </a:p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Права и обязанности работодателя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Режим труда и отдыха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Рабочее время и время отдыха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Ответственность сторон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Ответственность сторон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Особые условия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Иные условия трудового договора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Перезаключение, прекращение трудового договора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и прекращение трудового договора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Заключительные положения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Заключительные положения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 страхование и меры социальной поддержки работника 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Оплата труда </a:t>
                      </a:r>
                      <a:r>
                        <a:rPr kumimoji="0"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(+ выплаты компенсационного и стимулирующего  характера)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Конкретизация выплат стимулирующего и компенсационного характера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800" dirty="0" smtClean="0">
                <a:solidFill>
                  <a:srgbClr val="0070C0"/>
                </a:solidFill>
              </a:rPr>
              <a:t>Показатели и критерии оценки эффективности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для назначения стимулирующих выплат в зависимости от </a:t>
            </a:r>
            <a:r>
              <a:rPr lang="ru-RU" sz="2800" dirty="0" smtClean="0">
                <a:solidFill>
                  <a:srgbClr val="0070C0"/>
                </a:solidFill>
              </a:rPr>
              <a:t>результатов труда и качества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оказываемых государственных (муниципальных) услуг»</a:t>
            </a:r>
          </a:p>
          <a:p>
            <a:pPr algn="r">
              <a:buNone/>
            </a:pPr>
            <a:endParaRPr lang="ru-RU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Программа поэтапного совершенствования</a:t>
            </a:r>
          </a:p>
          <a:p>
            <a:pPr algn="r"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системы оплаты труда  в государственных (муниципальных) учреждениях на 2012 — 2018 годы,  утв.  распоряжением Правительства РФ от 26.11. 2012 г. № 2190-р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Примеры выплат 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стимулирующего характера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840823"/>
              </p:ext>
            </p:extLst>
          </p:nvPr>
        </p:nvGraphicFramePr>
        <p:xfrm>
          <a:off x="1259632" y="1447800"/>
          <a:ext cx="767481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07"/>
                <a:gridCol w="1462190"/>
                <a:gridCol w="1902271"/>
                <a:gridCol w="1460765"/>
                <a:gridCol w="1101485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</a:t>
                      </a:r>
                      <a:endParaRPr kumimoji="0" lang="ru-RU" sz="18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ние</a:t>
                      </a:r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выплаты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получения выплаты</a:t>
                      </a:r>
                      <a:endParaRPr lang="ru-RU" sz="1000" kern="5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критерии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оценки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</a:t>
                      </a:r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Размер выплаты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Выплаты стимулирующего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размещение на сайте детского сада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факту</a:t>
                      </a:r>
                      <a:r>
                        <a:rPr lang="ru-RU" baseline="0" dirty="0" smtClean="0"/>
                        <a:t> участия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профессиональной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подтверждения: приказ, сертификат и пр.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Результативное участие педагога в проведении открытых мероприятий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 с момента получения подтверждения в течение года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Рекомендуемые выплаты стимулирующего и компенсационного характера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выплаты за интенсивность и высокие результаты работы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выплаты за качество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выполняемых работ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выплаты за стаж непрерывной работы, выслугу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лет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премиальные выплаты по итогам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работы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выплаты работникам, занятым на тяжелых работах, работах с вредными и (или) опасными и иными особыми условиями труда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выплаты за работу в условиях, отклоняющихся от нормальных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надбавка за работу со сведениями, составляющими государственную тайну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могут быть предусмотрены другие выплаты компенсационного и стимулирующего характера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703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SimSun</vt:lpstr>
      <vt:lpstr>Arial</vt:lpstr>
      <vt:lpstr>Corbel</vt:lpstr>
      <vt:lpstr>Gill Sans MT</vt:lpstr>
      <vt:lpstr>Mangal</vt:lpstr>
      <vt:lpstr>Verdana</vt:lpstr>
      <vt:lpstr>Wingdings 2</vt:lpstr>
      <vt:lpstr>Солнцестояние</vt:lpstr>
      <vt:lpstr>Детский сад присмотра и оздоровления № 207</vt:lpstr>
      <vt:lpstr>Нормативно-правовая база</vt:lpstr>
      <vt:lpstr>Презентация PowerPoint</vt:lpstr>
      <vt:lpstr>  Цель введения эффективного контракта </vt:lpstr>
      <vt:lpstr>Презентация PowerPoint</vt:lpstr>
      <vt:lpstr>В чем отличия существующего трудового договора и эффективного контракта? </vt:lpstr>
      <vt:lpstr>Конкретизация выплат стимулирующего и компенсационного характера</vt:lpstr>
      <vt:lpstr>Примеры выплат  стимулирующего характера</vt:lpstr>
      <vt:lpstr>Рекомендуемые выплаты стимулирующего и компенсационного характера</vt:lpstr>
      <vt:lpstr>  Разработка показателей эффективности труда педагогических работников   </vt:lpstr>
      <vt:lpstr>Информационные ресурсы: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сад присмотра и оздоровления № 207</dc:title>
  <cp:lastModifiedBy>801088</cp:lastModifiedBy>
  <cp:revision>10</cp:revision>
  <dcterms:modified xsi:type="dcterms:W3CDTF">2017-04-20T04:09:41Z</dcterms:modified>
</cp:coreProperties>
</file>